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2" r:id="rId4"/>
    <p:sldId id="262" r:id="rId5"/>
    <p:sldId id="271" r:id="rId6"/>
    <p:sldId id="263" r:id="rId7"/>
    <p:sldId id="273" r:id="rId8"/>
    <p:sldId id="264" r:id="rId9"/>
    <p:sldId id="274" r:id="rId10"/>
    <p:sldId id="266" r:id="rId11"/>
    <p:sldId id="265" r:id="rId12"/>
    <p:sldId id="275" r:id="rId13"/>
    <p:sldId id="267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89" d="100"/>
          <a:sy n="89" d="100"/>
        </p:scale>
        <p:origin x="120" y="15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t-EE"/>
              <a:t>20.10.2015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t-EE"/>
              <a:t>20.10.2015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3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9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10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pPr/>
              <a:t>20.10.2015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78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pPr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153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pPr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54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pPr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40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pPr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65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pPr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974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17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64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16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73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05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64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97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64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84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t-EE" smtClean="0"/>
              <a:t>20.10.2015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12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F33987-6305-4E2A-BF18-EF013ECE927B}" type="datetimeFigureOut">
              <a:rPr lang="et-EE" smtClean="0"/>
              <a:pPr/>
              <a:t>20.10.2015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6C87F6-986D-49E6-AF40-1B3A1EE8064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1712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t.wikipedia.org/wiki/Orava_vald" TargetMode="External"/><Relationship Id="rId2" Type="http://schemas.openxmlformats.org/officeDocument/2006/relationships/hyperlink" Target="https://et.wikipedia.org/wiki/Orava_vald#/media/File:Eesti_orava_val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ee/webhp?sourceid=chrome-instant&amp;ion=1&amp;espv=2&amp;ie=UTF-8#q=estonia%20powerpoint" TargetMode="External"/><Relationship Id="rId4" Type="http://schemas.openxmlformats.org/officeDocument/2006/relationships/hyperlink" Target="https://et.wikipedia.org/wiki/Orava_vald#/media/File:PiusaKoopa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629327" cy="1168153"/>
          </a:xfrm>
        </p:spPr>
        <p:txBody>
          <a:bodyPr>
            <a:noAutofit/>
          </a:bodyPr>
          <a:lstStyle/>
          <a:p>
            <a:pPr algn="ctr"/>
            <a:r>
              <a:rPr lang="et-EE" sz="8800" dirty="0" smtClean="0">
                <a:latin typeface="Cooper Black" panose="0208090404030B020404" pitchFamily="18" charset="0"/>
              </a:rPr>
              <a:t>Estonia</a:t>
            </a:r>
            <a:br>
              <a:rPr lang="et-EE" sz="8800" dirty="0" smtClean="0">
                <a:latin typeface="Cooper Black" panose="0208090404030B020404" pitchFamily="18" charset="0"/>
              </a:rPr>
            </a:br>
            <a:endParaRPr lang="et-EE" sz="8800" dirty="0">
              <a:latin typeface="Cooper Black" panose="0208090404030B020404" pitchFamily="18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2494012" y="5517232"/>
            <a:ext cx="8352928" cy="864096"/>
          </a:xfrm>
        </p:spPr>
        <p:txBody>
          <a:bodyPr/>
          <a:lstStyle/>
          <a:p>
            <a:r>
              <a:rPr lang="et-EE" dirty="0" err="1" smtClean="0"/>
              <a:t>Created</a:t>
            </a:r>
            <a:r>
              <a:rPr lang="et-EE" dirty="0" smtClean="0"/>
              <a:t> </a:t>
            </a:r>
            <a:r>
              <a:rPr lang="et-EE" dirty="0" err="1" smtClean="0"/>
              <a:t>by</a:t>
            </a:r>
            <a:r>
              <a:rPr lang="et-EE" dirty="0" smtClean="0"/>
              <a:t> Kaire Hakk 2015</a:t>
            </a:r>
            <a:endParaRPr lang="et-EE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8188" y="2204864"/>
            <a:ext cx="3070092" cy="18636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413302" cy="778098"/>
          </a:xfrm>
        </p:spPr>
        <p:txBody>
          <a:bodyPr/>
          <a:lstStyle/>
          <a:p>
            <a:pPr algn="ctr"/>
            <a:r>
              <a:rPr lang="et-EE" b="1" dirty="0" smtClean="0"/>
              <a:t>Orava </a:t>
            </a:r>
            <a:r>
              <a:rPr lang="et-EE" b="1" dirty="0" err="1" smtClean="0"/>
              <a:t>school</a:t>
            </a:r>
            <a:endParaRPr lang="et-EE" b="1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idx="1"/>
          </p:nvPr>
        </p:nvSpPr>
        <p:spPr>
          <a:xfrm>
            <a:off x="211440" y="796976"/>
            <a:ext cx="4709160" cy="511519"/>
          </a:xfrm>
        </p:spPr>
        <p:txBody>
          <a:bodyPr/>
          <a:lstStyle/>
          <a:p>
            <a:pPr algn="ctr"/>
            <a:r>
              <a:rPr lang="et-EE" b="1" dirty="0" err="1" smtClean="0"/>
              <a:t>Some</a:t>
            </a:r>
            <a:r>
              <a:rPr lang="et-EE" b="1" dirty="0" smtClean="0"/>
              <a:t> </a:t>
            </a:r>
            <a:r>
              <a:rPr lang="et-EE" b="1" dirty="0" err="1" smtClean="0"/>
              <a:t>facts</a:t>
            </a:r>
            <a:endParaRPr lang="et-EE" b="1" dirty="0"/>
          </a:p>
        </p:txBody>
      </p:sp>
      <p:sp>
        <p:nvSpPr>
          <p:cNvPr id="2" name="Sisu kohatäide 1"/>
          <p:cNvSpPr>
            <a:spLocks noGrp="1"/>
          </p:cNvSpPr>
          <p:nvPr>
            <p:ph sz="half" idx="2"/>
          </p:nvPr>
        </p:nvSpPr>
        <p:spPr>
          <a:xfrm>
            <a:off x="117749" y="1484784"/>
            <a:ext cx="4896544" cy="2511035"/>
          </a:xfrm>
        </p:spPr>
        <p:txBody>
          <a:bodyPr>
            <a:normAutofit fontScale="92500" lnSpcReduction="20000"/>
          </a:bodyPr>
          <a:lstStyle/>
          <a:p>
            <a:r>
              <a:rPr lang="et-EE" b="1" dirty="0" smtClean="0"/>
              <a:t> </a:t>
            </a:r>
            <a:r>
              <a:rPr lang="et-EE" sz="2400" b="1" dirty="0" err="1" smtClean="0"/>
              <a:t>Successor</a:t>
            </a:r>
            <a:r>
              <a:rPr lang="et-EE" sz="2400" b="1" dirty="0" smtClean="0"/>
              <a:t> of Hanikase Basic </a:t>
            </a:r>
            <a:r>
              <a:rPr lang="et-EE" sz="2400" b="1" dirty="0" err="1" smtClean="0"/>
              <a:t>School</a:t>
            </a:r>
            <a:r>
              <a:rPr lang="et-EE" sz="2400" b="1" dirty="0" smtClean="0"/>
              <a:t> (</a:t>
            </a:r>
            <a:r>
              <a:rPr lang="et-EE" sz="2400" b="1" dirty="0" err="1" smtClean="0"/>
              <a:t>since</a:t>
            </a:r>
            <a:r>
              <a:rPr lang="et-EE" sz="2400" b="1" dirty="0" smtClean="0"/>
              <a:t> 1873)</a:t>
            </a:r>
          </a:p>
          <a:p>
            <a:r>
              <a:rPr lang="et-EE" sz="2400" b="1" dirty="0" smtClean="0"/>
              <a:t>In 2015 </a:t>
            </a:r>
            <a:r>
              <a:rPr lang="et-EE" sz="2400" b="1" dirty="0" err="1" smtClean="0"/>
              <a:t>there</a:t>
            </a:r>
            <a:r>
              <a:rPr lang="et-EE" sz="2400" b="1" dirty="0" smtClean="0"/>
              <a:t> are : </a:t>
            </a:r>
          </a:p>
          <a:p>
            <a:pPr marL="45720" indent="0">
              <a:buNone/>
            </a:pPr>
            <a:r>
              <a:rPr lang="et-EE" sz="2400" b="1" dirty="0"/>
              <a:t> </a:t>
            </a:r>
            <a:r>
              <a:rPr lang="et-EE" sz="2400" b="1" dirty="0" smtClean="0"/>
              <a:t> 	12 </a:t>
            </a:r>
            <a:r>
              <a:rPr lang="et-EE" sz="2400" b="1" dirty="0" err="1" smtClean="0"/>
              <a:t>teachers</a:t>
            </a:r>
            <a:endParaRPr lang="et-EE" sz="2400" b="1" dirty="0" smtClean="0"/>
          </a:p>
          <a:p>
            <a:pPr marL="45720" indent="0">
              <a:buNone/>
            </a:pPr>
            <a:r>
              <a:rPr lang="et-EE" sz="2400" b="1" dirty="0"/>
              <a:t>	</a:t>
            </a:r>
            <a:r>
              <a:rPr lang="et-EE" sz="2400" b="1" dirty="0" smtClean="0"/>
              <a:t>58 </a:t>
            </a:r>
            <a:r>
              <a:rPr lang="et-EE" sz="2400" b="1" dirty="0" err="1" smtClean="0"/>
              <a:t>students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aged</a:t>
            </a:r>
            <a:r>
              <a:rPr lang="et-EE" sz="2400" b="1" dirty="0" smtClean="0"/>
              <a:t> 6-16</a:t>
            </a:r>
          </a:p>
          <a:p>
            <a:pPr marL="45720" indent="0">
              <a:buNone/>
            </a:pPr>
            <a:r>
              <a:rPr lang="et-EE" sz="2400" b="1" dirty="0"/>
              <a:t>	</a:t>
            </a:r>
            <a:r>
              <a:rPr lang="et-EE" sz="2400" b="1" dirty="0" smtClean="0"/>
              <a:t>19 </a:t>
            </a:r>
            <a:r>
              <a:rPr lang="et-EE" sz="2400" b="1" dirty="0" err="1" smtClean="0"/>
              <a:t>preschool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children</a:t>
            </a:r>
            <a:endParaRPr lang="et-EE" sz="2400" b="1" dirty="0" smtClean="0"/>
          </a:p>
          <a:p>
            <a:pPr marL="45720" indent="0">
              <a:buNone/>
            </a:pPr>
            <a:endParaRPr lang="et-EE" dirty="0"/>
          </a:p>
        </p:txBody>
      </p:sp>
      <p:sp>
        <p:nvSpPr>
          <p:cNvPr id="8" name="Teksti kohatäide 7"/>
          <p:cNvSpPr>
            <a:spLocks noGrp="1"/>
          </p:cNvSpPr>
          <p:nvPr>
            <p:ph type="body" sz="quarter" idx="3"/>
          </p:nvPr>
        </p:nvSpPr>
        <p:spPr>
          <a:xfrm>
            <a:off x="7120328" y="925400"/>
            <a:ext cx="4516762" cy="686721"/>
          </a:xfrm>
        </p:spPr>
        <p:txBody>
          <a:bodyPr>
            <a:normAutofit/>
          </a:bodyPr>
          <a:lstStyle/>
          <a:p>
            <a:pPr algn="ctr"/>
            <a:r>
              <a:rPr lang="et-EE" b="1" dirty="0" err="1" smtClean="0"/>
              <a:t>Students</a:t>
            </a:r>
            <a:r>
              <a:rPr lang="et-EE" b="1" dirty="0" smtClean="0"/>
              <a:t> in </a:t>
            </a:r>
            <a:r>
              <a:rPr lang="et-EE" b="1" dirty="0" err="1" smtClean="0"/>
              <a:t>nature</a:t>
            </a:r>
            <a:endParaRPr lang="et-EE" b="1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1772816"/>
            <a:ext cx="4040716" cy="3030537"/>
          </a:xfrm>
        </p:spPr>
      </p:pic>
      <p:pic>
        <p:nvPicPr>
          <p:cNvPr id="8194" name="Picture 2" descr="http://www.hot.ee/oravapk/pi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3762749"/>
            <a:ext cx="4337284" cy="29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>
          <a:xfrm>
            <a:off x="1125860" y="97861"/>
            <a:ext cx="9485310" cy="850106"/>
          </a:xfrm>
        </p:spPr>
        <p:txBody>
          <a:bodyPr/>
          <a:lstStyle/>
          <a:p>
            <a:pPr algn="ctr"/>
            <a:r>
              <a:rPr lang="et-EE" dirty="0" smtClean="0"/>
              <a:t> </a:t>
            </a:r>
            <a:r>
              <a:rPr lang="et-EE" b="1" dirty="0" err="1" smtClean="0"/>
              <a:t>view</a:t>
            </a:r>
            <a:r>
              <a:rPr lang="et-EE" b="1" dirty="0" smtClean="0"/>
              <a:t> </a:t>
            </a:r>
            <a:r>
              <a:rPr lang="et-EE" b="1" dirty="0" err="1" smtClean="0"/>
              <a:t>from</a:t>
            </a:r>
            <a:r>
              <a:rPr lang="et-EE" b="1" dirty="0" smtClean="0"/>
              <a:t> </a:t>
            </a:r>
            <a:r>
              <a:rPr lang="et-EE" b="1" dirty="0" err="1" smtClean="0"/>
              <a:t>the</a:t>
            </a:r>
            <a:r>
              <a:rPr lang="et-EE" b="1" dirty="0" smtClean="0"/>
              <a:t> </a:t>
            </a:r>
            <a:r>
              <a:rPr lang="et-EE" b="1" dirty="0" err="1" smtClean="0"/>
              <a:t>sky</a:t>
            </a:r>
            <a:endParaRPr lang="et-EE" b="1" dirty="0"/>
          </a:p>
        </p:txBody>
      </p:sp>
      <p:pic>
        <p:nvPicPr>
          <p:cNvPr id="11" name="Sisu kohatäide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239" y="913382"/>
            <a:ext cx="7800552" cy="58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8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557908" y="13411"/>
            <a:ext cx="7570618" cy="1512168"/>
          </a:xfrm>
        </p:spPr>
        <p:txBody>
          <a:bodyPr/>
          <a:lstStyle/>
          <a:p>
            <a:pPr algn="ctr"/>
            <a:r>
              <a:rPr lang="et-EE" b="1" dirty="0" err="1" smtClean="0"/>
              <a:t>references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09836" y="2132856"/>
            <a:ext cx="8532178" cy="3615267"/>
          </a:xfrm>
        </p:spPr>
        <p:txBody>
          <a:bodyPr/>
          <a:lstStyle/>
          <a:p>
            <a:r>
              <a:rPr lang="et-EE" dirty="0" smtClean="0">
                <a:hlinkClick r:id="rId2"/>
              </a:rPr>
              <a:t>https://et.wikipedia.org/wiki/Orava_vald#/media/File:Eesti_orava_vald.png</a:t>
            </a:r>
            <a:endParaRPr lang="et-EE" dirty="0" smtClean="0"/>
          </a:p>
          <a:p>
            <a:r>
              <a:rPr lang="et-EE" dirty="0" smtClean="0">
                <a:hlinkClick r:id="rId3"/>
              </a:rPr>
              <a:t>https</a:t>
            </a:r>
            <a:r>
              <a:rPr lang="et-EE" dirty="0">
                <a:hlinkClick r:id="rId3"/>
              </a:rPr>
              <a:t>://</a:t>
            </a:r>
            <a:r>
              <a:rPr lang="et-EE" dirty="0" smtClean="0">
                <a:hlinkClick r:id="rId3"/>
              </a:rPr>
              <a:t>et.wikipedia.org/wiki/Orava_vald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https://et.wikipedia.org/wiki/Orava_vald#/</a:t>
            </a:r>
            <a:r>
              <a:rPr lang="et-EE" dirty="0" smtClean="0">
                <a:hlinkClick r:id="rId4"/>
              </a:rPr>
              <a:t>media/File:PiusaKoopad.jpg</a:t>
            </a:r>
            <a:endParaRPr lang="et-EE" dirty="0" smtClean="0"/>
          </a:p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www.google.ee/webhp?sourceid=chrome-instant&amp;ion=1&amp;espv=2&amp;ie=UTF-8#q=estonia%20powerpoint</a:t>
            </a:r>
            <a:endParaRPr lang="et-EE" dirty="0" smtClean="0"/>
          </a:p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www.google.ee/webhp?sourceid=chrome-instant&amp;ion=1&amp;espv=2&amp;ie=UTF-8#q=estonia%20powerpoint</a:t>
            </a: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1341884" y="265989"/>
            <a:ext cx="8532178" cy="1507067"/>
          </a:xfrm>
        </p:spPr>
        <p:txBody>
          <a:bodyPr/>
          <a:lstStyle/>
          <a:p>
            <a:pPr algn="ctr"/>
            <a:r>
              <a:rPr lang="et-EE" b="1" dirty="0" err="1" smtClean="0"/>
              <a:t>The</a:t>
            </a:r>
            <a:r>
              <a:rPr lang="et-EE" b="1" dirty="0" smtClean="0"/>
              <a:t> </a:t>
            </a:r>
            <a:r>
              <a:rPr lang="et-EE" b="1" dirty="0" err="1" smtClean="0"/>
              <a:t>republic</a:t>
            </a:r>
            <a:r>
              <a:rPr lang="et-EE" b="1" dirty="0" smtClean="0"/>
              <a:t> of Estonia  and </a:t>
            </a:r>
            <a:r>
              <a:rPr lang="et-EE" b="1" dirty="0" err="1" smtClean="0"/>
              <a:t>Europe</a:t>
            </a:r>
            <a:endParaRPr lang="et-EE" b="1" dirty="0"/>
          </a:p>
        </p:txBody>
      </p:sp>
      <p:pic>
        <p:nvPicPr>
          <p:cNvPr id="1026" name="Picture 2" descr="Eston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556792"/>
            <a:ext cx="4464496" cy="51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2780928"/>
            <a:ext cx="4932363" cy="346498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3905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29916" y="332656"/>
            <a:ext cx="8532178" cy="1029899"/>
          </a:xfrm>
        </p:spPr>
        <p:txBody>
          <a:bodyPr/>
          <a:lstStyle/>
          <a:p>
            <a:pPr algn="ctr"/>
            <a:r>
              <a:rPr lang="et-E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t-E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Estonia (1)</a:t>
            </a:r>
            <a:endParaRPr lang="et-E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1125860" y="2132856"/>
            <a:ext cx="8532178" cy="3615267"/>
          </a:xfrm>
        </p:spPr>
        <p:txBody>
          <a:bodyPr>
            <a:normAutofit fontScale="85000" lnSpcReduction="10000"/>
          </a:bodyPr>
          <a:lstStyle/>
          <a:p>
            <a:r>
              <a:rPr lang="en-GB" altLang="et-EE" sz="2800" b="1" dirty="0" smtClean="0"/>
              <a:t>The Republic of Estonia is a country in Northern Europe</a:t>
            </a:r>
            <a:r>
              <a:rPr lang="et-EE" altLang="et-EE" sz="2800" b="1" dirty="0" smtClean="0"/>
              <a:t>;</a:t>
            </a:r>
          </a:p>
          <a:p>
            <a:r>
              <a:rPr lang="en-GB" altLang="et-EE" sz="2800" b="1" dirty="0" smtClean="0"/>
              <a:t>Estonia </a:t>
            </a:r>
            <a:r>
              <a:rPr lang="en-GB" altLang="et-EE" sz="2800" b="1" dirty="0"/>
              <a:t>is located </a:t>
            </a:r>
            <a:r>
              <a:rPr lang="et-EE" altLang="et-EE" sz="2800" b="1" dirty="0"/>
              <a:t>o</a:t>
            </a:r>
            <a:r>
              <a:rPr lang="en-GB" altLang="et-EE" sz="2800" b="1" dirty="0"/>
              <a:t>n the eastern</a:t>
            </a:r>
            <a:r>
              <a:rPr lang="et-EE" altLang="et-EE" sz="2800" b="1" dirty="0"/>
              <a:t> </a:t>
            </a:r>
            <a:r>
              <a:rPr lang="et-EE" altLang="et-EE" sz="2800" b="1" dirty="0" err="1"/>
              <a:t>coast</a:t>
            </a:r>
            <a:r>
              <a:rPr lang="et-EE" altLang="et-EE" sz="2800" b="1" dirty="0"/>
              <a:t> of</a:t>
            </a:r>
            <a:r>
              <a:rPr lang="en-GB" altLang="et-EE" sz="2800" b="1" dirty="0"/>
              <a:t> </a:t>
            </a:r>
            <a:r>
              <a:rPr lang="et-EE" altLang="et-EE" sz="2800" b="1" dirty="0" err="1"/>
              <a:t>the</a:t>
            </a:r>
            <a:r>
              <a:rPr lang="et-EE" altLang="et-EE" sz="2800" b="1" dirty="0"/>
              <a:t> </a:t>
            </a:r>
            <a:r>
              <a:rPr lang="en-GB" altLang="et-EE" sz="2800" b="1" dirty="0"/>
              <a:t>Baltic </a:t>
            </a:r>
            <a:r>
              <a:rPr lang="en-GB" altLang="et-EE" sz="2800" b="1" dirty="0" smtClean="0"/>
              <a:t>Sea</a:t>
            </a:r>
            <a:r>
              <a:rPr lang="et-EE" altLang="et-EE" sz="2800" b="1" dirty="0" smtClean="0"/>
              <a:t>; </a:t>
            </a:r>
            <a:endParaRPr lang="et-EE" altLang="et-EE" sz="2800" b="1" dirty="0"/>
          </a:p>
          <a:p>
            <a:r>
              <a:rPr lang="et-EE" altLang="et-EE" sz="2800" b="1" dirty="0" err="1" smtClean="0"/>
              <a:t>The</a:t>
            </a:r>
            <a:r>
              <a:rPr lang="et-EE" altLang="et-EE" sz="2800" b="1" dirty="0" smtClean="0"/>
              <a:t> </a:t>
            </a:r>
            <a:r>
              <a:rPr lang="et-EE" altLang="et-EE" sz="2800" b="1" dirty="0" err="1" smtClean="0"/>
              <a:t>capital</a:t>
            </a:r>
            <a:r>
              <a:rPr lang="et-EE" altLang="et-EE" sz="2800" b="1" dirty="0" smtClean="0"/>
              <a:t> of Estonia </a:t>
            </a:r>
            <a:r>
              <a:rPr lang="et-EE" altLang="et-EE" sz="2800" b="1" dirty="0" err="1" smtClean="0"/>
              <a:t>is</a:t>
            </a:r>
            <a:r>
              <a:rPr lang="et-EE" altLang="et-EE" sz="2800" b="1" dirty="0" smtClean="0"/>
              <a:t> Tallinn;</a:t>
            </a:r>
          </a:p>
          <a:p>
            <a:r>
              <a:rPr lang="et-EE" altLang="et-EE" sz="2800" b="1" dirty="0" smtClean="0"/>
              <a:t>Estonia </a:t>
            </a:r>
            <a:r>
              <a:rPr lang="et-EE" altLang="et-EE" sz="2800" b="1" dirty="0" err="1"/>
              <a:t>has</a:t>
            </a:r>
            <a:r>
              <a:rPr lang="et-EE" altLang="et-EE" sz="2800" b="1" dirty="0"/>
              <a:t> </a:t>
            </a:r>
            <a:r>
              <a:rPr lang="et-EE" altLang="et-EE" sz="2800" b="1" dirty="0" err="1"/>
              <a:t>an</a:t>
            </a:r>
            <a:r>
              <a:rPr lang="et-EE" altLang="et-EE" sz="2800" b="1" dirty="0"/>
              <a:t> </a:t>
            </a:r>
            <a:r>
              <a:rPr lang="et-EE" altLang="et-EE" sz="2800" b="1" dirty="0" err="1"/>
              <a:t>area</a:t>
            </a:r>
            <a:r>
              <a:rPr lang="et-EE" altLang="et-EE" sz="2800" b="1" dirty="0"/>
              <a:t> of 45 227 </a:t>
            </a:r>
            <a:r>
              <a:rPr lang="et-EE" altLang="et-EE" sz="2800" b="1" dirty="0" smtClean="0"/>
              <a:t>km</a:t>
            </a:r>
            <a:r>
              <a:rPr lang="et-EE" altLang="et-EE" sz="2800" b="1" baseline="30000" dirty="0" smtClean="0"/>
              <a:t>2</a:t>
            </a:r>
            <a:r>
              <a:rPr lang="en-US" sz="2800" dirty="0"/>
              <a:t>(the Tartu Peace Treaty of 1920 defined 47 549 km²)</a:t>
            </a:r>
            <a:endParaRPr lang="et-EE" altLang="et-EE" sz="2800" b="1" baseline="30000" dirty="0"/>
          </a:p>
          <a:p>
            <a:r>
              <a:rPr lang="et-EE" altLang="et-EE" sz="2800" b="1" dirty="0" err="1" smtClean="0"/>
              <a:t>The</a:t>
            </a:r>
            <a:r>
              <a:rPr lang="et-EE" altLang="et-EE" sz="2800" b="1" dirty="0" smtClean="0"/>
              <a:t> </a:t>
            </a:r>
            <a:r>
              <a:rPr lang="et-EE" altLang="et-EE" sz="2800" b="1" dirty="0" err="1" smtClean="0"/>
              <a:t>population</a:t>
            </a:r>
            <a:r>
              <a:rPr lang="et-EE" altLang="et-EE" sz="2800" b="1" dirty="0" smtClean="0"/>
              <a:t> </a:t>
            </a:r>
            <a:r>
              <a:rPr lang="et-EE" altLang="et-EE" sz="2800" b="1" dirty="0" err="1" smtClean="0"/>
              <a:t>is</a:t>
            </a:r>
            <a:r>
              <a:rPr lang="et-EE" altLang="et-EE" sz="2800" b="1" dirty="0" smtClean="0"/>
              <a:t> </a:t>
            </a:r>
            <a:r>
              <a:rPr lang="et-EE" altLang="et-EE" sz="2800" b="1" dirty="0" err="1"/>
              <a:t>about</a:t>
            </a:r>
            <a:r>
              <a:rPr lang="et-EE" altLang="et-EE" sz="2800" b="1" dirty="0"/>
              <a:t> 1 340 </a:t>
            </a:r>
            <a:r>
              <a:rPr lang="et-EE" altLang="et-EE" sz="2800" b="1" dirty="0" smtClean="0"/>
              <a:t>000 </a:t>
            </a:r>
            <a:r>
              <a:rPr lang="et-EE" altLang="et-EE" sz="2800" b="1" dirty="0" err="1" smtClean="0"/>
              <a:t>people</a:t>
            </a:r>
            <a:endParaRPr lang="et-EE" altLang="et-EE" sz="2800" b="1" dirty="0" smtClean="0"/>
          </a:p>
          <a:p>
            <a:r>
              <a:rPr lang="en-US" sz="2800" b="1" dirty="0"/>
              <a:t>Population density: 31 people per km²</a:t>
            </a:r>
            <a:endParaRPr lang="et-EE" sz="2800" b="1" dirty="0"/>
          </a:p>
          <a:p>
            <a:endParaRPr lang="et-EE" altLang="et-EE" sz="2800" b="1" dirty="0"/>
          </a:p>
          <a:p>
            <a:endParaRPr lang="et-EE" sz="2800" b="1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1557908" y="-77295"/>
            <a:ext cx="8567542" cy="1526192"/>
          </a:xfrm>
        </p:spPr>
        <p:txBody>
          <a:bodyPr/>
          <a:lstStyle/>
          <a:p>
            <a:r>
              <a:rPr lang="et-EE" b="1" dirty="0" err="1" smtClean="0"/>
              <a:t>Some</a:t>
            </a:r>
            <a:r>
              <a:rPr lang="et-EE" b="1" dirty="0" smtClean="0"/>
              <a:t> </a:t>
            </a:r>
            <a:r>
              <a:rPr lang="et-EE" b="1" dirty="0" err="1" smtClean="0"/>
              <a:t>facts</a:t>
            </a:r>
            <a:r>
              <a:rPr lang="et-EE" b="1" dirty="0" smtClean="0"/>
              <a:t> </a:t>
            </a:r>
            <a:r>
              <a:rPr lang="et-EE" b="1" dirty="0" err="1" smtClean="0"/>
              <a:t>about</a:t>
            </a:r>
            <a:r>
              <a:rPr lang="et-EE" b="1" dirty="0" smtClean="0"/>
              <a:t> Estonia (2)</a:t>
            </a:r>
            <a:endParaRPr lang="et-EE" b="1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1413892" y="1844824"/>
            <a:ext cx="8532178" cy="3615267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Type: Parliamentary </a:t>
            </a:r>
            <a:r>
              <a:rPr lang="en-US" sz="2800" b="1" dirty="0" smtClean="0"/>
              <a:t>democracy</a:t>
            </a:r>
            <a:r>
              <a:rPr lang="et-EE" sz="2800" b="1" dirty="0" smtClean="0"/>
              <a:t>;</a:t>
            </a:r>
            <a:endParaRPr lang="en-US" sz="2800" b="1" dirty="0"/>
          </a:p>
          <a:p>
            <a:r>
              <a:rPr lang="en-US" sz="2800" b="1" dirty="0"/>
              <a:t>Legislature: unicameral </a:t>
            </a:r>
            <a:r>
              <a:rPr lang="en-US" sz="2800" b="1" dirty="0" err="1" smtClean="0"/>
              <a:t>Riigikogu</a:t>
            </a:r>
            <a:r>
              <a:rPr lang="et-EE" sz="2800" b="1" dirty="0" smtClean="0"/>
              <a:t>;</a:t>
            </a:r>
            <a:endParaRPr lang="en-US" sz="2800" b="1" dirty="0"/>
          </a:p>
          <a:p>
            <a:r>
              <a:rPr lang="en-US" sz="2800" b="1" dirty="0"/>
              <a:t>High court: Supreme </a:t>
            </a:r>
            <a:r>
              <a:rPr lang="en-US" sz="2800" b="1" dirty="0" smtClean="0"/>
              <a:t>Court</a:t>
            </a:r>
            <a:r>
              <a:rPr lang="et-EE" sz="2800" b="1" dirty="0" smtClean="0"/>
              <a:t>;</a:t>
            </a:r>
            <a:endParaRPr lang="en-US" sz="2800" b="1" dirty="0"/>
          </a:p>
          <a:p>
            <a:r>
              <a:rPr lang="en-US" sz="2800" b="1" dirty="0"/>
              <a:t>Administrative regions: 15 </a:t>
            </a:r>
            <a:r>
              <a:rPr lang="en-US" sz="2800" b="1" dirty="0" smtClean="0"/>
              <a:t>counties</a:t>
            </a:r>
            <a:r>
              <a:rPr lang="et-EE" sz="2800" b="1" dirty="0" smtClean="0"/>
              <a:t>;</a:t>
            </a:r>
          </a:p>
          <a:p>
            <a:r>
              <a:rPr lang="et-EE" altLang="et-EE" sz="2800" b="1" dirty="0"/>
              <a:t>Estonia </a:t>
            </a:r>
            <a:r>
              <a:rPr lang="et-EE" altLang="et-EE" sz="2800" b="1" dirty="0" err="1"/>
              <a:t>has</a:t>
            </a:r>
            <a:r>
              <a:rPr lang="et-EE" altLang="et-EE" sz="2800" b="1" dirty="0"/>
              <a:t> 1521 </a:t>
            </a:r>
            <a:r>
              <a:rPr lang="et-EE" altLang="et-EE" sz="2800" b="1" dirty="0" err="1"/>
              <a:t>islands</a:t>
            </a:r>
            <a:r>
              <a:rPr lang="et-EE" altLang="et-EE" sz="2800" b="1" dirty="0"/>
              <a:t> and </a:t>
            </a:r>
            <a:r>
              <a:rPr lang="et-EE" altLang="et-EE" sz="2800" b="1" dirty="0" err="1"/>
              <a:t>the</a:t>
            </a:r>
            <a:r>
              <a:rPr lang="et-EE" altLang="et-EE" sz="2800" b="1" dirty="0"/>
              <a:t> </a:t>
            </a:r>
            <a:r>
              <a:rPr lang="et-EE" altLang="et-EE" sz="2800" b="1" dirty="0" err="1"/>
              <a:t>biggest</a:t>
            </a:r>
            <a:r>
              <a:rPr lang="et-EE" altLang="et-EE" sz="2800" b="1" dirty="0"/>
              <a:t> of </a:t>
            </a:r>
            <a:r>
              <a:rPr lang="et-EE" altLang="et-EE" sz="2800" b="1" dirty="0" err="1"/>
              <a:t>them</a:t>
            </a:r>
            <a:r>
              <a:rPr lang="et-EE" altLang="et-EE" sz="2800" b="1" dirty="0"/>
              <a:t> are Saaremaa and Hiiumaa.</a:t>
            </a:r>
          </a:p>
          <a:p>
            <a:r>
              <a:rPr lang="et-EE" altLang="et-EE" sz="2800" b="1" dirty="0" smtClean="0"/>
              <a:t>Estonian </a:t>
            </a:r>
            <a:r>
              <a:rPr lang="et-EE" altLang="et-EE" sz="2800" b="1" dirty="0" err="1"/>
              <a:t>currency</a:t>
            </a:r>
            <a:r>
              <a:rPr lang="et-EE" altLang="et-EE" sz="2800" b="1" dirty="0"/>
              <a:t> </a:t>
            </a:r>
            <a:r>
              <a:rPr lang="et-EE" altLang="et-EE" sz="2800" b="1" dirty="0" err="1"/>
              <a:t>is</a:t>
            </a:r>
            <a:r>
              <a:rPr lang="et-EE" altLang="et-EE" sz="2800" b="1" dirty="0"/>
              <a:t> </a:t>
            </a:r>
            <a:r>
              <a:rPr lang="et-EE" altLang="et-EE" sz="2800" b="1" dirty="0" err="1"/>
              <a:t>the</a:t>
            </a:r>
            <a:r>
              <a:rPr lang="et-EE" altLang="et-EE" sz="2800" b="1" dirty="0"/>
              <a:t> </a:t>
            </a:r>
            <a:r>
              <a:rPr lang="et-EE" altLang="et-EE" sz="2800" b="1" dirty="0" smtClean="0"/>
              <a:t>Euro;</a:t>
            </a:r>
          </a:p>
          <a:p>
            <a:r>
              <a:rPr lang="et-EE" altLang="et-EE" sz="2800" b="1" dirty="0" err="1" smtClean="0"/>
              <a:t>The</a:t>
            </a:r>
            <a:r>
              <a:rPr lang="et-EE" altLang="et-EE" sz="2800" b="1" dirty="0" smtClean="0"/>
              <a:t> </a:t>
            </a:r>
            <a:r>
              <a:rPr lang="et-EE" altLang="et-EE" sz="2800" b="1" dirty="0" err="1" smtClean="0"/>
              <a:t>main</a:t>
            </a:r>
            <a:r>
              <a:rPr lang="et-EE" altLang="et-EE" sz="2800" b="1" dirty="0" smtClean="0"/>
              <a:t> religioon </a:t>
            </a:r>
            <a:r>
              <a:rPr lang="et-EE" altLang="et-EE" sz="2800" b="1" dirty="0" err="1" smtClean="0"/>
              <a:t>is</a:t>
            </a:r>
            <a:r>
              <a:rPr lang="et-EE" altLang="et-EE" sz="2800" b="1" dirty="0" smtClean="0"/>
              <a:t> </a:t>
            </a:r>
            <a:r>
              <a:rPr lang="et-EE" altLang="et-EE" sz="2800" b="1" dirty="0" err="1" smtClean="0"/>
              <a:t>Lutheran</a:t>
            </a:r>
            <a:r>
              <a:rPr lang="et-EE" altLang="et-EE" sz="2800" b="1" dirty="0" smtClean="0"/>
              <a:t>.</a:t>
            </a:r>
            <a:endParaRPr lang="et-EE" altLang="et-EE" sz="2800" b="1" dirty="0"/>
          </a:p>
          <a:p>
            <a:endParaRPr lang="en-US" sz="2800" b="1" dirty="0"/>
          </a:p>
          <a:p>
            <a:endParaRPr lang="et-EE" sz="2800" b="1" dirty="0"/>
          </a:p>
        </p:txBody>
      </p:sp>
    </p:spTree>
    <p:extLst>
      <p:ext uri="{BB962C8B-B14F-4D97-AF65-F5344CB8AC3E}">
        <p14:creationId xmlns:p14="http://schemas.microsoft.com/office/powerpoint/2010/main" val="166109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334500" cy="838200"/>
          </a:xfrm>
        </p:spPr>
        <p:txBody>
          <a:bodyPr/>
          <a:lstStyle/>
          <a:p>
            <a:pPr algn="ctr"/>
            <a:r>
              <a:rPr lang="et-EE" altLang="et-EE" b="1" dirty="0" err="1"/>
              <a:t>Symbols</a:t>
            </a:r>
            <a:r>
              <a:rPr lang="et-EE" altLang="et-EE" b="1" dirty="0"/>
              <a:t> of Estonia</a:t>
            </a:r>
            <a:endParaRPr lang="et-EE" b="1" dirty="0"/>
          </a:p>
        </p:txBody>
      </p:sp>
      <p:sp>
        <p:nvSpPr>
          <p:cNvPr id="5" name="Sisu kohatäide 4"/>
          <p:cNvSpPr>
            <a:spLocks noGrp="1"/>
          </p:cNvSpPr>
          <p:nvPr>
            <p:ph idx="4294967295"/>
          </p:nvPr>
        </p:nvSpPr>
        <p:spPr>
          <a:xfrm>
            <a:off x="0" y="1112838"/>
            <a:ext cx="10440988" cy="5745162"/>
          </a:xfrm>
        </p:spPr>
        <p:txBody>
          <a:bodyPr>
            <a:normAutofit fontScale="62500" lnSpcReduction="20000"/>
          </a:bodyPr>
          <a:lstStyle/>
          <a:p>
            <a:r>
              <a:rPr lang="et-EE" altLang="et-EE" sz="4400" b="1" dirty="0" err="1"/>
              <a:t>The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colours</a:t>
            </a:r>
            <a:r>
              <a:rPr lang="et-EE" altLang="et-EE" sz="4400" b="1" dirty="0"/>
              <a:t> of Estonian </a:t>
            </a:r>
            <a:r>
              <a:rPr lang="et-EE" altLang="et-EE" sz="4400" b="1" dirty="0" err="1"/>
              <a:t>flag</a:t>
            </a:r>
            <a:r>
              <a:rPr lang="et-EE" altLang="et-EE" sz="4400" b="1" dirty="0"/>
              <a:t> are </a:t>
            </a:r>
            <a:r>
              <a:rPr lang="et-EE" altLang="et-EE" sz="4400" b="1" dirty="0" err="1"/>
              <a:t>blue</a:t>
            </a:r>
            <a:r>
              <a:rPr lang="et-EE" altLang="et-EE" sz="4400" b="1" dirty="0"/>
              <a:t>, </a:t>
            </a:r>
            <a:r>
              <a:rPr lang="et-EE" altLang="et-EE" sz="4400" b="1" dirty="0" err="1"/>
              <a:t>black</a:t>
            </a:r>
            <a:r>
              <a:rPr lang="et-EE" altLang="et-EE" sz="4400" b="1" dirty="0"/>
              <a:t> and </a:t>
            </a:r>
            <a:r>
              <a:rPr lang="et-EE" altLang="et-EE" sz="4400" b="1" dirty="0" err="1" smtClean="0"/>
              <a:t>white</a:t>
            </a:r>
            <a:r>
              <a:rPr lang="et-EE" altLang="et-EE" sz="4400" b="1" dirty="0" smtClean="0"/>
              <a:t>; </a:t>
            </a:r>
          </a:p>
          <a:p>
            <a:endParaRPr lang="et-EE" altLang="et-EE" sz="4400" b="1" dirty="0"/>
          </a:p>
          <a:p>
            <a:r>
              <a:rPr lang="et-EE" altLang="et-EE" sz="4400" b="1" dirty="0" err="1"/>
              <a:t>National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flower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is</a:t>
            </a:r>
            <a:r>
              <a:rPr lang="et-EE" altLang="et-EE" sz="4400" b="1" dirty="0"/>
              <a:t> </a:t>
            </a:r>
            <a:r>
              <a:rPr lang="et-EE" altLang="et-EE" sz="4400" b="1" dirty="0" err="1" smtClean="0"/>
              <a:t>cornflower</a:t>
            </a:r>
            <a:r>
              <a:rPr lang="et-EE" altLang="et-EE" sz="4400" b="1" dirty="0" smtClean="0"/>
              <a:t>;  </a:t>
            </a:r>
          </a:p>
          <a:p>
            <a:endParaRPr lang="et-EE" altLang="et-EE" sz="4400" b="1" dirty="0"/>
          </a:p>
          <a:p>
            <a:r>
              <a:rPr lang="et-EE" altLang="et-EE" sz="4400" b="1" dirty="0" err="1"/>
              <a:t>National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bird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is</a:t>
            </a:r>
            <a:r>
              <a:rPr lang="et-EE" altLang="et-EE" sz="4400" b="1" dirty="0"/>
              <a:t> </a:t>
            </a:r>
            <a:r>
              <a:rPr lang="et-EE" altLang="et-EE" sz="4400" b="1" dirty="0" err="1" smtClean="0"/>
              <a:t>swallow</a:t>
            </a:r>
            <a:r>
              <a:rPr lang="et-EE" altLang="et-EE" sz="4400" b="1" dirty="0" smtClean="0"/>
              <a:t>;</a:t>
            </a:r>
          </a:p>
          <a:p>
            <a:endParaRPr lang="et-EE" altLang="et-EE" sz="4400" b="1" dirty="0"/>
          </a:p>
          <a:p>
            <a:r>
              <a:rPr lang="et-EE" altLang="et-EE" sz="4400" b="1" dirty="0" err="1" smtClean="0"/>
              <a:t>National</a:t>
            </a:r>
            <a:r>
              <a:rPr lang="et-EE" altLang="et-EE" sz="4400" b="1" dirty="0" smtClean="0"/>
              <a:t> </a:t>
            </a:r>
            <a:r>
              <a:rPr lang="et-EE" altLang="et-EE" sz="4400" b="1" dirty="0" err="1"/>
              <a:t>Coat</a:t>
            </a:r>
            <a:r>
              <a:rPr lang="et-EE" altLang="et-EE" sz="4400" b="1" dirty="0"/>
              <a:t> of </a:t>
            </a:r>
            <a:r>
              <a:rPr lang="et-EE" altLang="et-EE" sz="4400" b="1" dirty="0" err="1"/>
              <a:t>Arms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is</a:t>
            </a:r>
            <a:r>
              <a:rPr lang="et-EE" altLang="et-EE" sz="4400" b="1" dirty="0"/>
              <a:t> a </a:t>
            </a:r>
            <a:r>
              <a:rPr lang="et-EE" altLang="et-EE" sz="4400" b="1" dirty="0" err="1"/>
              <a:t>golden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shield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which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includes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three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lions</a:t>
            </a:r>
            <a:r>
              <a:rPr lang="et-EE" altLang="et-EE" sz="4400" b="1" dirty="0"/>
              <a:t> in </a:t>
            </a:r>
            <a:r>
              <a:rPr lang="et-EE" altLang="et-EE" sz="4400" b="1" dirty="0" err="1"/>
              <a:t>the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middle</a:t>
            </a:r>
            <a:r>
              <a:rPr lang="et-EE" altLang="et-EE" sz="4400" b="1" dirty="0"/>
              <a:t>, </a:t>
            </a:r>
            <a:r>
              <a:rPr lang="et-EE" altLang="et-EE" sz="4400" b="1" dirty="0" err="1"/>
              <a:t>with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oak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branches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along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the</a:t>
            </a:r>
            <a:r>
              <a:rPr lang="et-EE" altLang="et-EE" sz="4400" b="1" dirty="0"/>
              <a:t> side of </a:t>
            </a:r>
            <a:r>
              <a:rPr lang="et-EE" altLang="et-EE" sz="4400" b="1" dirty="0" err="1"/>
              <a:t>the</a:t>
            </a:r>
            <a:r>
              <a:rPr lang="et-EE" altLang="et-EE" sz="4400" b="1" dirty="0"/>
              <a:t> </a:t>
            </a:r>
            <a:r>
              <a:rPr lang="et-EE" altLang="et-EE" sz="4400" b="1" dirty="0" err="1" smtClean="0"/>
              <a:t>shield</a:t>
            </a:r>
            <a:r>
              <a:rPr lang="et-EE" altLang="et-EE" sz="4400" b="1" dirty="0" smtClean="0"/>
              <a:t>; </a:t>
            </a:r>
          </a:p>
          <a:p>
            <a:r>
              <a:rPr lang="et-EE" altLang="et-EE" sz="4400" b="1" dirty="0" err="1"/>
              <a:t>National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stone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is</a:t>
            </a:r>
            <a:r>
              <a:rPr lang="et-EE" altLang="et-EE" sz="4400" b="1" dirty="0"/>
              <a:t> </a:t>
            </a:r>
            <a:r>
              <a:rPr lang="et-EE" altLang="et-EE" sz="4400" b="1" dirty="0" err="1" smtClean="0"/>
              <a:t>limestone</a:t>
            </a:r>
            <a:r>
              <a:rPr lang="et-EE" altLang="et-EE" sz="4400" b="1" dirty="0" smtClean="0"/>
              <a:t>;</a:t>
            </a:r>
            <a:endParaRPr lang="et-EE" altLang="et-EE" sz="4400" b="1" dirty="0"/>
          </a:p>
          <a:p>
            <a:r>
              <a:rPr lang="et-EE" altLang="et-EE" sz="4400" b="1" dirty="0" err="1"/>
              <a:t>National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anthem</a:t>
            </a:r>
            <a:r>
              <a:rPr lang="et-EE" altLang="et-EE" sz="4400" b="1" dirty="0"/>
              <a:t> </a:t>
            </a:r>
            <a:r>
              <a:rPr lang="et-EE" altLang="et-EE" sz="4400" b="1" dirty="0" err="1"/>
              <a:t>is</a:t>
            </a:r>
            <a:r>
              <a:rPr lang="et-EE" altLang="et-EE" sz="4400" b="1" dirty="0"/>
              <a:t> ,,Mu isamaa , mu õnn ja rõõm’’. </a:t>
            </a:r>
            <a:r>
              <a:rPr lang="et-EE" altLang="et-EE" sz="4400" b="1" dirty="0" smtClean="0"/>
              <a:t> („</a:t>
            </a:r>
            <a:r>
              <a:rPr lang="et-EE" altLang="et-EE" sz="4400" b="1" dirty="0" err="1" smtClean="0"/>
              <a:t>My</a:t>
            </a:r>
            <a:r>
              <a:rPr lang="et-EE" altLang="et-EE" sz="4400" b="1" dirty="0" smtClean="0"/>
              <a:t> </a:t>
            </a:r>
            <a:r>
              <a:rPr lang="et-EE" altLang="et-EE" sz="4400" b="1" dirty="0" err="1" smtClean="0"/>
              <a:t>fatherland</a:t>
            </a:r>
            <a:r>
              <a:rPr lang="et-EE" altLang="et-EE" sz="4400" b="1" dirty="0" smtClean="0"/>
              <a:t>, </a:t>
            </a:r>
            <a:r>
              <a:rPr lang="et-EE" altLang="et-EE" sz="4400" b="1" dirty="0" err="1" smtClean="0"/>
              <a:t>my</a:t>
            </a:r>
            <a:r>
              <a:rPr lang="et-EE" altLang="et-EE" sz="4400" b="1" dirty="0" smtClean="0"/>
              <a:t> </a:t>
            </a:r>
            <a:r>
              <a:rPr lang="et-EE" altLang="et-EE" sz="4400" b="1" dirty="0" err="1" smtClean="0"/>
              <a:t>happiness</a:t>
            </a:r>
            <a:r>
              <a:rPr lang="et-EE" altLang="et-EE" sz="4400" b="1" dirty="0" smtClean="0"/>
              <a:t> and </a:t>
            </a:r>
            <a:r>
              <a:rPr lang="et-EE" altLang="et-EE" sz="4400" b="1" dirty="0" err="1" smtClean="0"/>
              <a:t>joy</a:t>
            </a:r>
            <a:r>
              <a:rPr lang="et-EE" altLang="et-EE" sz="4400" b="1" dirty="0" smtClean="0"/>
              <a:t>“)</a:t>
            </a:r>
          </a:p>
          <a:p>
            <a:endParaRPr lang="et-EE" altLang="et-EE" b="1" dirty="0"/>
          </a:p>
          <a:p>
            <a:endParaRPr lang="et-EE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9158" y="2396083"/>
            <a:ext cx="1450688" cy="1589335"/>
          </a:xfrm>
          <a:prstGeom prst="rect">
            <a:avLst/>
          </a:prstGeom>
          <a:noFill/>
          <a:ln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2931" y="516959"/>
            <a:ext cx="2003004" cy="1215900"/>
          </a:xfrm>
          <a:prstGeom prst="rect">
            <a:avLst/>
          </a:prstGeom>
          <a:noFill/>
          <a:ln/>
        </p:spPr>
      </p:pic>
      <p:pic>
        <p:nvPicPr>
          <p:cNvPr id="8" name="Picture 4" descr="paasu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8802" y="1778293"/>
            <a:ext cx="2142046" cy="1905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42" y="1778293"/>
            <a:ext cx="2089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485310" cy="850106"/>
          </a:xfrm>
        </p:spPr>
        <p:txBody>
          <a:bodyPr/>
          <a:lstStyle/>
          <a:p>
            <a:pPr algn="ctr"/>
            <a:r>
              <a:rPr lang="et-EE" b="1" dirty="0" smtClean="0"/>
              <a:t>ESTONIAN CULTURE</a:t>
            </a:r>
            <a:endParaRPr lang="et-EE" b="1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1125860" y="1124744"/>
            <a:ext cx="9845354" cy="5047456"/>
          </a:xfrm>
        </p:spPr>
        <p:txBody>
          <a:bodyPr>
            <a:normAutofit/>
          </a:bodyPr>
          <a:lstStyle/>
          <a:p>
            <a:r>
              <a:rPr lang="et-EE" altLang="et-EE" b="1" dirty="0" err="1" smtClean="0"/>
              <a:t>The</a:t>
            </a:r>
            <a:r>
              <a:rPr lang="et-EE" altLang="et-EE" b="1" dirty="0" smtClean="0"/>
              <a:t> Estonian Song Festival </a:t>
            </a:r>
            <a:r>
              <a:rPr lang="et-EE" altLang="et-EE" b="1" dirty="0" err="1" smtClean="0"/>
              <a:t>is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one</a:t>
            </a:r>
            <a:r>
              <a:rPr lang="et-EE" altLang="et-EE" b="1" dirty="0" smtClean="0"/>
              <a:t> of </a:t>
            </a:r>
            <a:r>
              <a:rPr lang="et-EE" altLang="et-EE" b="1" dirty="0" err="1" smtClean="0"/>
              <a:t>the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largest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choral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events</a:t>
            </a:r>
            <a:r>
              <a:rPr lang="et-EE" altLang="et-EE" b="1" dirty="0" smtClean="0"/>
              <a:t> in </a:t>
            </a:r>
            <a:r>
              <a:rPr lang="et-EE" altLang="et-EE" b="1" dirty="0" err="1" smtClean="0"/>
              <a:t>the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world</a:t>
            </a:r>
            <a:r>
              <a:rPr lang="et-EE" altLang="et-EE" b="1" dirty="0" smtClean="0"/>
              <a:t>. </a:t>
            </a:r>
            <a:r>
              <a:rPr lang="et-EE" altLang="et-EE" b="1" dirty="0" err="1" smtClean="0"/>
              <a:t>It’s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held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every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four</a:t>
            </a:r>
            <a:r>
              <a:rPr lang="et-EE" altLang="et-EE" b="1" dirty="0" smtClean="0"/>
              <a:t> </a:t>
            </a:r>
            <a:r>
              <a:rPr lang="et-EE" altLang="et-EE" b="1" dirty="0" err="1" smtClean="0"/>
              <a:t>years</a:t>
            </a:r>
            <a:r>
              <a:rPr lang="et-EE" altLang="et-EE" b="1" dirty="0" smtClean="0"/>
              <a:t> on </a:t>
            </a:r>
            <a:r>
              <a:rPr lang="et-EE" altLang="et-EE" b="1" dirty="0" err="1" smtClean="0"/>
              <a:t>the</a:t>
            </a:r>
            <a:r>
              <a:rPr lang="et-EE" altLang="et-EE" b="1" dirty="0" smtClean="0"/>
              <a:t> Tallinn Song Festival </a:t>
            </a:r>
            <a:r>
              <a:rPr lang="et-EE" altLang="et-EE" b="1" dirty="0" err="1" smtClean="0"/>
              <a:t>Grounds</a:t>
            </a:r>
            <a:r>
              <a:rPr lang="et-EE" altLang="et-EE" b="1" dirty="0" smtClean="0"/>
              <a:t>.</a:t>
            </a:r>
          </a:p>
          <a:p>
            <a:endParaRPr lang="et-EE" altLang="et-EE" b="1" dirty="0" smtClean="0"/>
          </a:p>
          <a:p>
            <a:pPr>
              <a:buNone/>
            </a:pPr>
            <a:endParaRPr lang="et-EE" altLang="et-EE" b="1" dirty="0" smtClean="0"/>
          </a:p>
          <a:p>
            <a:pPr>
              <a:buNone/>
            </a:pPr>
            <a:endParaRPr lang="et-EE" altLang="et-EE" b="1" dirty="0" smtClean="0"/>
          </a:p>
          <a:p>
            <a:r>
              <a:rPr lang="et-EE" altLang="et-EE" b="1" dirty="0" err="1" smtClean="0"/>
              <a:t>Thousans</a:t>
            </a:r>
            <a:r>
              <a:rPr lang="et-EE" altLang="et-EE" b="1" dirty="0" smtClean="0"/>
              <a:t> </a:t>
            </a:r>
            <a:r>
              <a:rPr lang="et-EE" altLang="et-EE" b="1" dirty="0"/>
              <a:t>of </a:t>
            </a:r>
            <a:r>
              <a:rPr lang="et-EE" altLang="et-EE" b="1" dirty="0" err="1"/>
              <a:t>dancers</a:t>
            </a:r>
            <a:r>
              <a:rPr lang="et-EE" altLang="et-EE" b="1" dirty="0"/>
              <a:t> </a:t>
            </a:r>
            <a:r>
              <a:rPr lang="et-EE" altLang="et-EE" b="1" dirty="0" err="1"/>
              <a:t>wear</a:t>
            </a:r>
            <a:r>
              <a:rPr lang="et-EE" altLang="et-EE" b="1" dirty="0"/>
              <a:t> </a:t>
            </a:r>
            <a:r>
              <a:rPr lang="et-EE" altLang="et-EE" b="1" dirty="0" err="1"/>
              <a:t>national</a:t>
            </a:r>
            <a:r>
              <a:rPr lang="et-EE" altLang="et-EE" b="1" dirty="0"/>
              <a:t> </a:t>
            </a:r>
            <a:r>
              <a:rPr lang="et-EE" altLang="et-EE" b="1" dirty="0" err="1"/>
              <a:t>costumes</a:t>
            </a:r>
            <a:r>
              <a:rPr lang="et-EE" altLang="et-EE" b="1" dirty="0"/>
              <a:t> </a:t>
            </a:r>
            <a:r>
              <a:rPr lang="et-EE" altLang="et-EE" b="1" dirty="0" err="1"/>
              <a:t>as</a:t>
            </a:r>
            <a:r>
              <a:rPr lang="et-EE" altLang="et-EE" b="1" dirty="0"/>
              <a:t> </a:t>
            </a:r>
            <a:r>
              <a:rPr lang="et-EE" altLang="et-EE" b="1" dirty="0" err="1"/>
              <a:t>they</a:t>
            </a:r>
            <a:r>
              <a:rPr lang="et-EE" altLang="et-EE" b="1" dirty="0"/>
              <a:t> </a:t>
            </a:r>
            <a:r>
              <a:rPr lang="et-EE" altLang="et-EE" b="1" dirty="0" err="1"/>
              <a:t>dance</a:t>
            </a:r>
            <a:r>
              <a:rPr lang="et-EE" altLang="et-EE" b="1" dirty="0"/>
              <a:t> </a:t>
            </a:r>
            <a:r>
              <a:rPr lang="et-EE" altLang="et-EE" b="1" dirty="0" err="1"/>
              <a:t>around</a:t>
            </a:r>
            <a:r>
              <a:rPr lang="et-EE" altLang="et-EE" b="1" dirty="0"/>
              <a:t> </a:t>
            </a:r>
            <a:r>
              <a:rPr lang="et-EE" altLang="et-EE" b="1" dirty="0" err="1"/>
              <a:t>the</a:t>
            </a:r>
            <a:r>
              <a:rPr lang="et-EE" altLang="et-EE" b="1" dirty="0"/>
              <a:t> </a:t>
            </a:r>
            <a:r>
              <a:rPr lang="et-EE" altLang="et-EE" b="1" dirty="0" err="1"/>
              <a:t>pitch</a:t>
            </a:r>
            <a:r>
              <a:rPr lang="et-EE" altLang="et-EE" b="1" dirty="0"/>
              <a:t>. </a:t>
            </a:r>
            <a:r>
              <a:rPr lang="et-EE" altLang="et-EE" b="1" dirty="0" err="1"/>
              <a:t>Dance</a:t>
            </a:r>
            <a:r>
              <a:rPr lang="et-EE" altLang="et-EE" b="1" dirty="0"/>
              <a:t> Festival </a:t>
            </a:r>
            <a:r>
              <a:rPr lang="et-EE" altLang="et-EE" b="1" dirty="0" err="1"/>
              <a:t>usually</a:t>
            </a:r>
            <a:r>
              <a:rPr lang="et-EE" altLang="et-EE" b="1" dirty="0"/>
              <a:t> </a:t>
            </a:r>
            <a:r>
              <a:rPr lang="et-EE" altLang="et-EE" b="1" dirty="0" err="1"/>
              <a:t>takes</a:t>
            </a:r>
            <a:r>
              <a:rPr lang="et-EE" altLang="et-EE" b="1" dirty="0"/>
              <a:t> </a:t>
            </a:r>
            <a:r>
              <a:rPr lang="et-EE" altLang="et-EE" b="1" dirty="0" err="1"/>
              <a:t>place</a:t>
            </a:r>
            <a:r>
              <a:rPr lang="et-EE" altLang="et-EE" b="1" dirty="0"/>
              <a:t> at </a:t>
            </a:r>
            <a:r>
              <a:rPr lang="et-EE" altLang="et-EE" b="1" dirty="0" err="1"/>
              <a:t>the</a:t>
            </a:r>
            <a:r>
              <a:rPr lang="et-EE" altLang="et-EE" b="1" dirty="0"/>
              <a:t> </a:t>
            </a:r>
            <a:r>
              <a:rPr lang="et-EE" altLang="et-EE" b="1" dirty="0" err="1"/>
              <a:t>same</a:t>
            </a:r>
            <a:r>
              <a:rPr lang="et-EE" altLang="et-EE" b="1" dirty="0"/>
              <a:t> </a:t>
            </a:r>
            <a:r>
              <a:rPr lang="et-EE" altLang="et-EE" b="1" dirty="0" err="1"/>
              <a:t>weekend</a:t>
            </a:r>
            <a:r>
              <a:rPr lang="et-EE" altLang="et-EE" b="1" dirty="0"/>
              <a:t> </a:t>
            </a:r>
            <a:r>
              <a:rPr lang="et-EE" altLang="et-EE" b="1" dirty="0" err="1"/>
              <a:t>as</a:t>
            </a:r>
            <a:r>
              <a:rPr lang="et-EE" altLang="et-EE" b="1" dirty="0"/>
              <a:t> </a:t>
            </a:r>
            <a:r>
              <a:rPr lang="et-EE" altLang="et-EE" b="1" dirty="0" err="1"/>
              <a:t>the</a:t>
            </a:r>
            <a:r>
              <a:rPr lang="et-EE" altLang="et-EE" b="1" dirty="0"/>
              <a:t> Song Festival</a:t>
            </a:r>
            <a:r>
              <a:rPr lang="et-EE" altLang="et-EE" b="1" dirty="0" smtClean="0"/>
              <a:t>.</a:t>
            </a:r>
          </a:p>
          <a:p>
            <a:endParaRPr lang="et-EE" altLang="et-EE" b="1" dirty="0" smtClean="0"/>
          </a:p>
          <a:p>
            <a:pPr>
              <a:buNone/>
            </a:pPr>
            <a:endParaRPr lang="et-EE" altLang="et-EE" b="1" dirty="0"/>
          </a:p>
          <a:p>
            <a:pPr>
              <a:buNone/>
            </a:pPr>
            <a:r>
              <a:rPr lang="et-EE" altLang="et-EE" b="1" dirty="0" smtClean="0"/>
              <a:t> </a:t>
            </a:r>
            <a:endParaRPr lang="et-EE" altLang="et-EE" b="1" dirty="0"/>
          </a:p>
          <a:p>
            <a:endParaRPr lang="et-EE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8708" y="1700808"/>
            <a:ext cx="2938896" cy="1584176"/>
          </a:xfrm>
          <a:prstGeom prst="rect">
            <a:avLst/>
          </a:prstGeom>
          <a:noFill/>
          <a:ln/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4461726"/>
            <a:ext cx="3123431" cy="20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1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1420756" y="57016"/>
            <a:ext cx="9737935" cy="706090"/>
          </a:xfrm>
        </p:spPr>
        <p:txBody>
          <a:bodyPr/>
          <a:lstStyle/>
          <a:p>
            <a:pPr algn="ctr"/>
            <a:r>
              <a:rPr lang="et-EE" b="1" dirty="0" err="1" smtClean="0"/>
              <a:t>Our</a:t>
            </a:r>
            <a:r>
              <a:rPr lang="et-EE" b="1" dirty="0" smtClean="0"/>
              <a:t> regioon: Põlva </a:t>
            </a:r>
            <a:r>
              <a:rPr lang="et-EE" b="1" dirty="0" err="1" smtClean="0"/>
              <a:t>county</a:t>
            </a:r>
            <a:endParaRPr lang="et-EE" b="1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1"/>
          </p:nvPr>
        </p:nvSpPr>
        <p:spPr>
          <a:xfrm>
            <a:off x="333772" y="980728"/>
            <a:ext cx="5955952" cy="5616624"/>
          </a:xfrm>
        </p:spPr>
        <p:txBody>
          <a:bodyPr/>
          <a:lstStyle/>
          <a:p>
            <a:r>
              <a:rPr lang="et-EE" sz="2800" b="1" dirty="0" err="1" smtClean="0"/>
              <a:t>First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mentioned</a:t>
            </a:r>
            <a:r>
              <a:rPr lang="et-EE" sz="2800" b="1" dirty="0" smtClean="0"/>
              <a:t> in 1452;</a:t>
            </a:r>
          </a:p>
          <a:p>
            <a:r>
              <a:rPr lang="et-EE" sz="2800" b="1" dirty="0" err="1" smtClean="0"/>
              <a:t>Area</a:t>
            </a:r>
            <a:r>
              <a:rPr lang="et-EE" sz="2800" b="1" dirty="0" smtClean="0"/>
              <a:t>: </a:t>
            </a:r>
            <a:r>
              <a:rPr lang="et-EE" sz="2800" b="1" dirty="0"/>
              <a:t>2,165 </a:t>
            </a:r>
            <a:r>
              <a:rPr lang="et-EE" sz="2800" b="1" dirty="0" smtClean="0"/>
              <a:t>km²;</a:t>
            </a:r>
          </a:p>
          <a:p>
            <a:r>
              <a:rPr lang="et-EE" sz="2800" b="1" dirty="0" err="1" smtClean="0"/>
              <a:t>Population</a:t>
            </a:r>
            <a:r>
              <a:rPr lang="et-EE" sz="2800" b="1" dirty="0" smtClean="0"/>
              <a:t>: 27,452;</a:t>
            </a:r>
          </a:p>
          <a:p>
            <a:r>
              <a:rPr lang="et-EE" sz="2800" b="1" dirty="0" err="1" smtClean="0"/>
              <a:t>Population</a:t>
            </a:r>
            <a:r>
              <a:rPr lang="et-EE" sz="2800" b="1" dirty="0" smtClean="0"/>
              <a:t> density</a:t>
            </a:r>
            <a:r>
              <a:rPr lang="et-EE" sz="2800" b="1" dirty="0" smtClean="0"/>
              <a:t>:</a:t>
            </a:r>
            <a:r>
              <a:rPr lang="et-EE" sz="2800" b="1" dirty="0"/>
              <a:t>12.7 </a:t>
            </a:r>
            <a:r>
              <a:rPr lang="et-EE" sz="2800" b="1" dirty="0" err="1" smtClean="0"/>
              <a:t>hab</a:t>
            </a:r>
            <a:r>
              <a:rPr lang="et-EE" sz="2800" b="1" dirty="0" smtClean="0"/>
              <a:t>/km²;</a:t>
            </a:r>
          </a:p>
          <a:p>
            <a:r>
              <a:rPr lang="et-EE" sz="2800" b="1" dirty="0" err="1" smtClean="0"/>
              <a:t>Ethnicity</a:t>
            </a:r>
            <a:r>
              <a:rPr lang="et-EE" sz="2800" b="1" dirty="0" smtClean="0"/>
              <a:t>: 97% </a:t>
            </a:r>
            <a:r>
              <a:rPr lang="et-EE" sz="2800" b="1" dirty="0" err="1" smtClean="0"/>
              <a:t>Estonians</a:t>
            </a:r>
            <a:r>
              <a:rPr lang="et-EE" sz="2800" b="1" dirty="0" smtClean="0"/>
              <a:t>;</a:t>
            </a:r>
          </a:p>
          <a:p>
            <a:r>
              <a:rPr lang="et-EE" sz="2800" b="1" dirty="0" err="1" smtClean="0"/>
              <a:t>The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Green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County</a:t>
            </a:r>
            <a:endParaRPr lang="et-EE" sz="2800" b="1" dirty="0" smtClean="0"/>
          </a:p>
          <a:p>
            <a:endParaRPr lang="et-EE" dirty="0"/>
          </a:p>
        </p:txBody>
      </p:sp>
      <p:pic>
        <p:nvPicPr>
          <p:cNvPr id="5122" name="Picture 2" descr="http://www.mooste.ee/documents/2468965/0/maak.kaart.png/b47a4051-136f-4048-a476-6db33d08b1ee?t=14198379288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075" y="775431"/>
            <a:ext cx="4932363" cy="34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52" y="4000005"/>
            <a:ext cx="1995942" cy="25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/>
          <p:cNvSpPr>
            <a:spLocks noGrp="1"/>
          </p:cNvSpPr>
          <p:nvPr>
            <p:ph type="title"/>
          </p:nvPr>
        </p:nvSpPr>
        <p:spPr>
          <a:xfrm>
            <a:off x="1341884" y="274638"/>
            <a:ext cx="9629330" cy="706090"/>
          </a:xfrm>
        </p:spPr>
        <p:txBody>
          <a:bodyPr/>
          <a:lstStyle/>
          <a:p>
            <a:pPr algn="ctr"/>
            <a:r>
              <a:rPr lang="et-EE" b="1" dirty="0" err="1" smtClean="0"/>
              <a:t>Our</a:t>
            </a:r>
            <a:r>
              <a:rPr lang="et-EE" b="1" dirty="0" smtClean="0"/>
              <a:t> </a:t>
            </a:r>
            <a:r>
              <a:rPr lang="et-EE" b="1" dirty="0" err="1" smtClean="0"/>
              <a:t>municipality</a:t>
            </a:r>
            <a:r>
              <a:rPr lang="et-EE" b="1" dirty="0" smtClean="0"/>
              <a:t>: Orava</a:t>
            </a:r>
            <a:endParaRPr lang="et-EE" b="1" dirty="0"/>
          </a:p>
        </p:txBody>
      </p:sp>
      <p:sp>
        <p:nvSpPr>
          <p:cNvPr id="8" name="Sisu kohatäide 7"/>
          <p:cNvSpPr>
            <a:spLocks noGrp="1"/>
          </p:cNvSpPr>
          <p:nvPr>
            <p:ph sz="half" idx="1"/>
          </p:nvPr>
        </p:nvSpPr>
        <p:spPr>
          <a:xfrm>
            <a:off x="988949" y="3477284"/>
            <a:ext cx="5167600" cy="2976052"/>
          </a:xfrm>
        </p:spPr>
        <p:txBody>
          <a:bodyPr>
            <a:normAutofit/>
          </a:bodyPr>
          <a:lstStyle/>
          <a:p>
            <a:r>
              <a:rPr lang="et-EE" sz="2800" b="1" dirty="0" err="1" smtClean="0"/>
              <a:t>Area</a:t>
            </a:r>
            <a:r>
              <a:rPr lang="et-EE" sz="2800" b="1" dirty="0" smtClean="0"/>
              <a:t>: </a:t>
            </a:r>
            <a:r>
              <a:rPr lang="et-EE" sz="2800" b="1" dirty="0"/>
              <a:t>175,5 </a:t>
            </a:r>
            <a:r>
              <a:rPr lang="et-EE" sz="2800" b="1" dirty="0" smtClean="0"/>
              <a:t>km²</a:t>
            </a:r>
          </a:p>
          <a:p>
            <a:r>
              <a:rPr lang="et-EE" sz="2800" b="1" dirty="0" err="1" smtClean="0"/>
              <a:t>Population</a:t>
            </a:r>
            <a:r>
              <a:rPr lang="et-EE" sz="2800" b="1" dirty="0" smtClean="0"/>
              <a:t> : 700 </a:t>
            </a:r>
            <a:r>
              <a:rPr lang="et-EE" sz="2800" b="1" dirty="0" err="1" smtClean="0"/>
              <a:t>people</a:t>
            </a:r>
            <a:endParaRPr lang="et-EE" sz="2800" b="1" dirty="0" smtClean="0"/>
          </a:p>
          <a:p>
            <a:r>
              <a:rPr lang="et-EE" sz="2800" b="1" dirty="0" err="1" smtClean="0"/>
              <a:t>Population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density</a:t>
            </a:r>
            <a:r>
              <a:rPr lang="et-EE" sz="2800" b="1" dirty="0" smtClean="0"/>
              <a:t>: </a:t>
            </a:r>
            <a:r>
              <a:rPr lang="et-EE" sz="2800" b="1" dirty="0"/>
              <a:t>3,9 </a:t>
            </a:r>
            <a:r>
              <a:rPr lang="et-EE" sz="2800" b="1" dirty="0" err="1" smtClean="0"/>
              <a:t>hab</a:t>
            </a:r>
            <a:r>
              <a:rPr lang="et-EE" sz="2800" b="1" dirty="0" smtClean="0"/>
              <a:t>/km²</a:t>
            </a:r>
          </a:p>
          <a:p>
            <a:endParaRPr lang="et-EE" sz="2800" b="1" dirty="0"/>
          </a:p>
        </p:txBody>
      </p:sp>
      <p:pic>
        <p:nvPicPr>
          <p:cNvPr id="6146" name="Picture 2" descr="Orava valla asendika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446" y="1844824"/>
            <a:ext cx="4932363" cy="32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rava valla v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980728"/>
            <a:ext cx="2057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rava valla li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44" y="1844824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9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354314" y="-168929"/>
            <a:ext cx="8532178" cy="1507067"/>
          </a:xfrm>
        </p:spPr>
        <p:txBody>
          <a:bodyPr/>
          <a:lstStyle/>
          <a:p>
            <a:pPr algn="ctr"/>
            <a:r>
              <a:rPr lang="et-EE" dirty="0" smtClean="0"/>
              <a:t> </a:t>
            </a:r>
            <a:r>
              <a:rPr lang="et-EE" b="1" dirty="0" err="1" smtClean="0"/>
              <a:t>the</a:t>
            </a:r>
            <a:r>
              <a:rPr lang="et-EE" b="1" dirty="0" smtClean="0"/>
              <a:t> </a:t>
            </a:r>
            <a:r>
              <a:rPr lang="et-EE" b="1" dirty="0" err="1" smtClean="0"/>
              <a:t>sights</a:t>
            </a:r>
            <a:endParaRPr lang="et-EE" b="1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idx="1"/>
          </p:nvPr>
        </p:nvSpPr>
        <p:spPr>
          <a:xfrm>
            <a:off x="477788" y="1052736"/>
            <a:ext cx="4707091" cy="1085283"/>
          </a:xfrm>
        </p:spPr>
        <p:txBody>
          <a:bodyPr>
            <a:noAutofit/>
          </a:bodyPr>
          <a:lstStyle/>
          <a:p>
            <a:pPr algn="ctr"/>
            <a:r>
              <a:rPr lang="et-EE" sz="2800" b="1" dirty="0" smtClean="0"/>
              <a:t>Tallinn `s </a:t>
            </a:r>
            <a:r>
              <a:rPr lang="et-EE" sz="2800" b="1" dirty="0" err="1" smtClean="0"/>
              <a:t>Old</a:t>
            </a:r>
            <a:r>
              <a:rPr lang="et-EE" sz="2800" b="1" dirty="0" smtClean="0"/>
              <a:t> Town</a:t>
            </a:r>
          </a:p>
          <a:p>
            <a:pPr algn="ctr"/>
            <a:r>
              <a:rPr lang="et-EE" sz="2800" b="1" dirty="0" err="1" smtClean="0"/>
              <a:t>Unesco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heritage</a:t>
            </a:r>
            <a:endParaRPr lang="et-EE" sz="2800" b="1" dirty="0"/>
          </a:p>
        </p:txBody>
      </p:sp>
      <p:pic>
        <p:nvPicPr>
          <p:cNvPr id="7170" name="Picture 2" descr="http://www.euroaudioguide.com/est/?q=system/files/images/6+Town+Hall+Square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836" y="2420888"/>
            <a:ext cx="4525262" cy="32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 kohatäide 8"/>
          <p:cNvSpPr>
            <a:spLocks noGrp="1"/>
          </p:cNvSpPr>
          <p:nvPr>
            <p:ph type="body" sz="quarter" idx="3"/>
          </p:nvPr>
        </p:nvSpPr>
        <p:spPr>
          <a:xfrm>
            <a:off x="6092671" y="1338139"/>
            <a:ext cx="4670347" cy="799880"/>
          </a:xfrm>
        </p:spPr>
        <p:txBody>
          <a:bodyPr/>
          <a:lstStyle/>
          <a:p>
            <a:pPr algn="ctr"/>
            <a:r>
              <a:rPr lang="et-EE" b="1" dirty="0" err="1" smtClean="0"/>
              <a:t>Sandstone</a:t>
            </a:r>
            <a:r>
              <a:rPr lang="et-EE" b="1" dirty="0" smtClean="0"/>
              <a:t> </a:t>
            </a:r>
            <a:r>
              <a:rPr lang="et-EE" b="1" dirty="0" err="1" smtClean="0"/>
              <a:t>caves</a:t>
            </a:r>
            <a:r>
              <a:rPr lang="et-EE" b="1" dirty="0" smtClean="0"/>
              <a:t> in Piusa</a:t>
            </a:r>
            <a:endParaRPr lang="et-EE" b="1" dirty="0"/>
          </a:p>
        </p:txBody>
      </p:sp>
      <p:pic>
        <p:nvPicPr>
          <p:cNvPr id="7172" name="Picture 4" descr="https://upload.wikimedia.org/wikipedia/commons/thumb/9/99/PiusaKoopad.jpg/800px-PiusaKoopa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9127" y="2276872"/>
            <a:ext cx="3197365" cy="40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õik">
  <a:themeElements>
    <a:clrScheme name="Lõi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Lõi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õi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7216CA-7057-4B7D-8A49-A4D368EE9F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368</Words>
  <Application>Microsoft Office PowerPoint</Application>
  <PresentationFormat>Kohandatud</PresentationFormat>
  <Paragraphs>70</Paragraphs>
  <Slides>12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Cooper Black</vt:lpstr>
      <vt:lpstr>Wingdings 3</vt:lpstr>
      <vt:lpstr>Lõik</vt:lpstr>
      <vt:lpstr>Estonia </vt:lpstr>
      <vt:lpstr>The republic of Estonia  and Europe</vt:lpstr>
      <vt:lpstr>Some  facts about Estonia (1)</vt:lpstr>
      <vt:lpstr>Some facts about Estonia (2)</vt:lpstr>
      <vt:lpstr>Symbols of Estonia</vt:lpstr>
      <vt:lpstr>ESTONIAN CULTURE</vt:lpstr>
      <vt:lpstr>Our regioon: Põlva county</vt:lpstr>
      <vt:lpstr>Our municipality: Orava</vt:lpstr>
      <vt:lpstr> the sights</vt:lpstr>
      <vt:lpstr>Orava school</vt:lpstr>
      <vt:lpstr> view from the sky</vt:lpstr>
      <vt:lpstr>references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2015-10-20T06:35:00Z</dcterms:created>
  <dcterms:modified xsi:type="dcterms:W3CDTF">2015-10-20T08:52:08Z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